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4" r:id="rId1"/>
  </p:sldMasterIdLst>
  <p:sldIdLst>
    <p:sldId id="256" r:id="rId2"/>
    <p:sldId id="258" r:id="rId3"/>
    <p:sldId id="259" r:id="rId4"/>
    <p:sldId id="260" r:id="rId5"/>
    <p:sldId id="257"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49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FEDC9F8-3318-4530-A383-93774A22F639}" type="datetimeFigureOut">
              <a:rPr lang="en-IN" smtClean="0"/>
              <a:t>17-08-2021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325457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EFEDC9F8-3318-4530-A383-93774A22F639}" type="datetimeFigureOut">
              <a:rPr lang="en-IN" smtClean="0"/>
              <a:t>17-08-2021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2719894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7996261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4455954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42788663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2149792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146396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EDC9F8-3318-4530-A383-93774A22F639}" type="datetimeFigureOut">
              <a:rPr lang="en-IN" smtClean="0"/>
              <a:t>17-08-2021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19062070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EDC9F8-3318-4530-A383-93774A22F639}" type="datetimeFigureOut">
              <a:rPr lang="en-IN" smtClean="0"/>
              <a:t>17-08-2021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946186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EDC9F8-3318-4530-A383-93774A22F639}" type="datetimeFigureOut">
              <a:rPr lang="en-IN" smtClean="0"/>
              <a:t>17-08-2021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3133562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EDC9F8-3318-4530-A383-93774A22F639}" type="datetimeFigureOut">
              <a:rPr lang="en-IN" smtClean="0"/>
              <a:t>17-08-2021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4242140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FEDC9F8-3318-4530-A383-93774A22F639}" type="datetimeFigureOut">
              <a:rPr lang="en-IN" smtClean="0"/>
              <a:t>17-08-2021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1338155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FEDC9F8-3318-4530-A383-93774A22F639}" type="datetimeFigureOut">
              <a:rPr lang="en-IN" smtClean="0"/>
              <a:t>17-08-2021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16529938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FEDC9F8-3318-4530-A383-93774A22F639}" type="datetimeFigureOut">
              <a:rPr lang="en-IN" smtClean="0"/>
              <a:t>17-08-2021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2082302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FEDC9F8-3318-4530-A383-93774A22F639}" type="datetimeFigureOut">
              <a:rPr lang="en-IN" smtClean="0"/>
              <a:t>17-08-2021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3752977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FEDC9F8-3318-4530-A383-93774A22F639}" type="datetimeFigureOut">
              <a:rPr lang="en-IN" smtClean="0"/>
              <a:t>17-08-2021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39931504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FEDC9F8-3318-4530-A383-93774A22F639}" type="datetimeFigureOut">
              <a:rPr lang="en-IN" smtClean="0"/>
              <a:t>17-08-2021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08E82C-1F45-4B91-B955-B6E020A66CE7}" type="slidenum">
              <a:rPr lang="en-IN" smtClean="0"/>
              <a:t>‹#›</a:t>
            </a:fld>
            <a:endParaRPr lang="en-IN"/>
          </a:p>
        </p:txBody>
      </p:sp>
    </p:spTree>
    <p:extLst>
      <p:ext uri="{BB962C8B-B14F-4D97-AF65-F5344CB8AC3E}">
        <p14:creationId xmlns:p14="http://schemas.microsoft.com/office/powerpoint/2010/main" val="14431317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EFEDC9F8-3318-4530-A383-93774A22F639}" type="datetimeFigureOut">
              <a:rPr lang="en-IN" smtClean="0"/>
              <a:t>17-08-2021</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C08E82C-1F45-4B91-B955-B6E020A66CE7}" type="slidenum">
              <a:rPr lang="en-IN" smtClean="0"/>
              <a:t>‹#›</a:t>
            </a:fld>
            <a:endParaRPr lang="en-IN"/>
          </a:p>
        </p:txBody>
      </p:sp>
    </p:spTree>
    <p:extLst>
      <p:ext uri="{BB962C8B-B14F-4D97-AF65-F5344CB8AC3E}">
        <p14:creationId xmlns:p14="http://schemas.microsoft.com/office/powerpoint/2010/main" val="3637089013"/>
      </p:ext>
    </p:extLst>
  </p:cSld>
  <p:clrMap bg1="dk1" tx1="lt1" bg2="dk2" tx2="lt2" accent1="accent1" accent2="accent2" accent3="accent3" accent4="accent4" accent5="accent5" accent6="accent6" hlink="hlink" folHlink="folHlink"/>
  <p:sldLayoutIdLst>
    <p:sldLayoutId id="2147483885" r:id="rId1"/>
    <p:sldLayoutId id="2147483886" r:id="rId2"/>
    <p:sldLayoutId id="2147483887" r:id="rId3"/>
    <p:sldLayoutId id="2147483888" r:id="rId4"/>
    <p:sldLayoutId id="2147483889" r:id="rId5"/>
    <p:sldLayoutId id="2147483890" r:id="rId6"/>
    <p:sldLayoutId id="2147483891" r:id="rId7"/>
    <p:sldLayoutId id="2147483892" r:id="rId8"/>
    <p:sldLayoutId id="2147483893" r:id="rId9"/>
    <p:sldLayoutId id="2147483894" r:id="rId10"/>
    <p:sldLayoutId id="2147483895" r:id="rId11"/>
    <p:sldLayoutId id="2147483896" r:id="rId12"/>
    <p:sldLayoutId id="2147483897" r:id="rId13"/>
    <p:sldLayoutId id="2147483898" r:id="rId14"/>
    <p:sldLayoutId id="2147483899" r:id="rId15"/>
    <p:sldLayoutId id="2147483900" r:id="rId16"/>
    <p:sldLayoutId id="2147483901"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testasp.vulnweb.com/"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FAE79-1C56-47F9-87F5-F4C2EDDA3257}"/>
              </a:ext>
            </a:extLst>
          </p:cNvPr>
          <p:cNvSpPr>
            <a:spLocks noGrp="1"/>
          </p:cNvSpPr>
          <p:nvPr>
            <p:ph type="ctrTitle"/>
          </p:nvPr>
        </p:nvSpPr>
        <p:spPr>
          <a:xfrm>
            <a:off x="1371600" y="2288723"/>
            <a:ext cx="9448800" cy="1140277"/>
          </a:xfrm>
        </p:spPr>
        <p:txBody>
          <a:bodyPr>
            <a:normAutofit/>
          </a:bodyPr>
          <a:lstStyle/>
          <a:p>
            <a:pPr algn="l"/>
            <a:r>
              <a:rPr lang="en-US" sz="6000" u="sng" dirty="0">
                <a:latin typeface="Algerian" panose="04020705040A02060702" pitchFamily="82" charset="0"/>
              </a:rPr>
              <a:t>TASK -3</a:t>
            </a:r>
            <a:endParaRPr lang="en-IN" sz="6000" u="sng" dirty="0">
              <a:latin typeface="Algerian" panose="04020705040A02060702" pitchFamily="82" charset="0"/>
            </a:endParaRPr>
          </a:p>
        </p:txBody>
      </p:sp>
      <p:sp>
        <p:nvSpPr>
          <p:cNvPr id="3" name="Subtitle 2">
            <a:extLst>
              <a:ext uri="{FF2B5EF4-FFF2-40B4-BE49-F238E27FC236}">
                <a16:creationId xmlns:a16="http://schemas.microsoft.com/office/drawing/2014/main" id="{97103E89-E9E6-4B06-97AB-563D470F10A7}"/>
              </a:ext>
            </a:extLst>
          </p:cNvPr>
          <p:cNvSpPr>
            <a:spLocks noGrp="1"/>
          </p:cNvSpPr>
          <p:nvPr>
            <p:ph type="subTitle" idx="1"/>
          </p:nvPr>
        </p:nvSpPr>
        <p:spPr>
          <a:xfrm>
            <a:off x="1371599" y="3682347"/>
            <a:ext cx="9794631" cy="1405467"/>
          </a:xfrm>
        </p:spPr>
        <p:txBody>
          <a:bodyPr>
            <a:normAutofit/>
          </a:bodyPr>
          <a:lstStyle/>
          <a:p>
            <a:pPr algn="l"/>
            <a:r>
              <a:rPr lang="en-US" sz="2400" b="1" dirty="0"/>
              <a:t>Find vulnerabilities in </a:t>
            </a:r>
            <a:r>
              <a:rPr lang="en-IN" sz="2400" b="1" dirty="0">
                <a:solidFill>
                  <a:srgbClr val="FFFF00"/>
                </a:solidFill>
                <a:hlinkClick r:id="rId2">
                  <a:extLst>
                    <a:ext uri="{A12FA001-AC4F-418D-AE19-62706E023703}">
                      <ahyp:hlinkClr xmlns:ahyp="http://schemas.microsoft.com/office/drawing/2018/hyperlinkcolor" val="tx"/>
                    </a:ext>
                  </a:extLst>
                </a:hlinkClick>
              </a:rPr>
              <a:t>http://testasp.vulnweb.com</a:t>
            </a:r>
            <a:r>
              <a:rPr lang="en-IN" sz="2400" b="1" dirty="0">
                <a:solidFill>
                  <a:srgbClr val="FFFF00"/>
                </a:solidFill>
              </a:rPr>
              <a:t> </a:t>
            </a:r>
            <a:r>
              <a:rPr lang="en-IN" sz="2400" b="1" dirty="0"/>
              <a:t>website</a:t>
            </a:r>
          </a:p>
        </p:txBody>
      </p:sp>
    </p:spTree>
    <p:extLst>
      <p:ext uri="{BB962C8B-B14F-4D97-AF65-F5344CB8AC3E}">
        <p14:creationId xmlns:p14="http://schemas.microsoft.com/office/powerpoint/2010/main" val="1291880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81334-2A0E-4EF8-B098-4645E1FE4C9B}"/>
              </a:ext>
            </a:extLst>
          </p:cNvPr>
          <p:cNvSpPr>
            <a:spLocks noGrp="1"/>
          </p:cNvSpPr>
          <p:nvPr>
            <p:ph type="title"/>
          </p:nvPr>
        </p:nvSpPr>
        <p:spPr>
          <a:xfrm>
            <a:off x="0" y="0"/>
            <a:ext cx="12192000" cy="6857999"/>
          </a:xfrm>
        </p:spPr>
        <p:txBody>
          <a:bodyPr>
            <a:normAutofit/>
          </a:bodyPr>
          <a:lstStyle/>
          <a:p>
            <a:pPr algn="l">
              <a:lnSpc>
                <a:spcPct val="107000"/>
              </a:lnSpc>
              <a:spcAft>
                <a:spcPts val="800"/>
              </a:spcAft>
            </a:pPr>
            <a:r>
              <a:rPr lang="en-IN" sz="1800" b="1" dirty="0">
                <a:effectLst/>
                <a:latin typeface="Constantia" panose="02030602050306030303" pitchFamily="18" charset="0"/>
                <a:ea typeface="Segoe UI Black" panose="020B0A02040204020203" pitchFamily="34" charset="0"/>
                <a:cs typeface="Times New Roman" panose="02020603050405020304" pitchFamily="18" charset="0"/>
              </a:rPr>
              <a:t>     </a:t>
            </a:r>
            <a:r>
              <a:rPr lang="en-IN" sz="2800" b="1" u="sng" dirty="0" err="1">
                <a:effectLst/>
                <a:latin typeface="Segoe UI Black" panose="020B0A02040204020203" pitchFamily="34" charset="0"/>
                <a:ea typeface="Segoe UI Black" panose="020B0A02040204020203" pitchFamily="34" charset="0"/>
                <a:cs typeface="Times New Roman" panose="02020603050405020304" pitchFamily="18" charset="0"/>
              </a:rPr>
              <a:t>TITLE:Found</a:t>
            </a:r>
            <a:r>
              <a:rPr lang="en-IN" sz="2800" b="1" u="sng" dirty="0">
                <a:effectLst/>
                <a:latin typeface="Segoe UI Black" panose="020B0A02040204020203" pitchFamily="34" charset="0"/>
                <a:ea typeface="Segoe UI Black" panose="020B0A02040204020203" pitchFamily="34" charset="0"/>
                <a:cs typeface="Times New Roman" panose="02020603050405020304" pitchFamily="18" charset="0"/>
              </a:rPr>
              <a:t> stored cross-site scripting in Vulnweb.com</a:t>
            </a:r>
            <a:br>
              <a:rPr lang="en-IN" sz="1800" b="1" i="1" u="sng"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400" b="1" u="sng" dirty="0">
                <a:effectLst/>
                <a:latin typeface="Constantia" panose="02030602050306030303" pitchFamily="18" charset="0"/>
                <a:ea typeface="Calibri" panose="020F0502020204030204" pitchFamily="34" charset="0"/>
                <a:cs typeface="Times New Roman" panose="02020603050405020304" pitchFamily="18" charset="0"/>
              </a:rPr>
              <a:t>Domain:</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 	http://vulnweb.com</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400" b="1" u="sng" dirty="0">
                <a:effectLst/>
                <a:latin typeface="Constantia" panose="02030602050306030303" pitchFamily="18" charset="0"/>
                <a:ea typeface="Calibri" panose="020F0502020204030204" pitchFamily="34" charset="0"/>
                <a:cs typeface="Times New Roman" panose="02020603050405020304" pitchFamily="18" charset="0"/>
              </a:rPr>
              <a:t>Subdomain:</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r>
              <a:rPr lang="en-IN" sz="1600" dirty="0">
                <a:effectLst/>
                <a:latin typeface="Constantia" panose="02030602050306030303" pitchFamily="18" charset="0"/>
                <a:ea typeface="Calibri" panose="020F0502020204030204" pitchFamily="34" charset="0"/>
                <a:cs typeface="Times New Roman" panose="02020603050405020304" pitchFamily="18" charset="0"/>
              </a:rPr>
              <a:t>http://testasp.vulnweb.com/search</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400" b="1" u="sng" dirty="0">
                <a:effectLst/>
                <a:latin typeface="Constantia" panose="02030602050306030303" pitchFamily="18" charset="0"/>
                <a:ea typeface="Calibri" panose="020F0502020204030204" pitchFamily="34" charset="0"/>
                <a:cs typeface="Times New Roman" panose="02020603050405020304" pitchFamily="18" charset="0"/>
              </a:rPr>
              <a:t>Steps to reproduce:</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1:  Visit http://testasp.vulnweb.com/ using Firefox </a:t>
            </a:r>
            <a:r>
              <a:rPr lang="en-IN" sz="1600" dirty="0" err="1">
                <a:effectLst/>
                <a:latin typeface="Constantia" panose="02030602050306030303" pitchFamily="18" charset="0"/>
                <a:ea typeface="Calibri" panose="020F0502020204030204" pitchFamily="34" charset="0"/>
                <a:cs typeface="Times New Roman" panose="02020603050405020304" pitchFamily="18" charset="0"/>
              </a:rPr>
              <a:t>esr</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2:  On the top menu you will find a search option.</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3:  Click on it and you will be prompted with the Search box.</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4:  Then the "GET" request was intercepted in Burp Suite</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5:  Now different payloads for XSS was injected in the search box using intruder tab and 		                		       multiple payloads were used to brute force for finding the vulnerabilities. </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6:  Then the intercept was stopped and the web responses were viewed in the Firefox.</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1600" dirty="0">
                <a:effectLst/>
                <a:latin typeface="Constantia" panose="02030602050306030303" pitchFamily="18" charset="0"/>
                <a:ea typeface="Calibri" panose="020F0502020204030204" pitchFamily="34" charset="0"/>
                <a:cs typeface="Times New Roman" panose="02020603050405020304" pitchFamily="18" charset="0"/>
              </a:rPr>
              <a:t>Step 7:  A stored cross-site script vulnerability was found and then verified using the Firefox.</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IN" sz="2400" b="1" u="sng" dirty="0">
                <a:effectLst/>
                <a:latin typeface="Constantia" panose="02030602050306030303" pitchFamily="18" charset="0"/>
                <a:ea typeface="Calibri" panose="020F0502020204030204" pitchFamily="34" charset="0"/>
                <a:cs typeface="Times New Roman" panose="02020603050405020304" pitchFamily="18" charset="0"/>
              </a:rPr>
              <a:t>Pay load used:</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r>
              <a:rPr lang="en-US" sz="1600" dirty="0">
                <a:effectLst/>
                <a:latin typeface="Constantia" panose="02030602050306030303" pitchFamily="18" charset="0"/>
                <a:ea typeface="Calibri" panose="020F0502020204030204" pitchFamily="34" charset="0"/>
                <a:cs typeface="Times New Roman" panose="02020603050405020304" pitchFamily="18" charset="0"/>
              </a:rPr>
              <a:t>&lt;body </a:t>
            </a:r>
            <a:r>
              <a:rPr lang="en-US" sz="1600" dirty="0" err="1">
                <a:effectLst/>
                <a:latin typeface="Constantia" panose="02030602050306030303" pitchFamily="18" charset="0"/>
                <a:ea typeface="Calibri" panose="020F0502020204030204" pitchFamily="34" charset="0"/>
                <a:cs typeface="Times New Roman" panose="02020603050405020304" pitchFamily="18" charset="0"/>
              </a:rPr>
              <a:t>onscroll</a:t>
            </a:r>
            <a:r>
              <a:rPr lang="en-US" sz="1600" dirty="0">
                <a:effectLst/>
                <a:latin typeface="Constantia" panose="02030602050306030303" pitchFamily="18" charset="0"/>
                <a:ea typeface="Calibri" panose="020F0502020204030204" pitchFamily="34" charset="0"/>
                <a:cs typeface="Times New Roman" panose="02020603050405020304" pitchFamily="18" charset="0"/>
              </a:rPr>
              <a:t>=alert(69)&gt;&lt;div style=height:5000px&gt;&lt;/div&gt;&lt;div id=x&gt;&lt;/div&gt;</a:t>
            </a:r>
            <a:br>
              <a:rPr lang="en-IN" sz="1600" dirty="0">
                <a:effectLst/>
                <a:latin typeface="Constantia" panose="02030602050306030303" pitchFamily="18" charset="0"/>
                <a:ea typeface="Calibri" panose="020F0502020204030204" pitchFamily="34" charset="0"/>
                <a:cs typeface="Times New Roman" panose="02020603050405020304" pitchFamily="18" charset="0"/>
              </a:rPr>
            </a:br>
            <a:endParaRPr lang="en-IN" sz="1600" dirty="0">
              <a:latin typeface="Constantia" panose="02030602050306030303" pitchFamily="18" charset="0"/>
            </a:endParaRPr>
          </a:p>
        </p:txBody>
      </p:sp>
    </p:spTree>
    <p:extLst>
      <p:ext uri="{BB962C8B-B14F-4D97-AF65-F5344CB8AC3E}">
        <p14:creationId xmlns:p14="http://schemas.microsoft.com/office/powerpoint/2010/main" val="2622405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444792-DCE5-47B6-8A0F-3D5D52C8F10F}"/>
              </a:ext>
            </a:extLst>
          </p:cNvPr>
          <p:cNvSpPr>
            <a:spLocks noGrp="1"/>
          </p:cNvSpPr>
          <p:nvPr>
            <p:ph type="title"/>
          </p:nvPr>
        </p:nvSpPr>
        <p:spPr>
          <a:xfrm>
            <a:off x="0" y="0"/>
            <a:ext cx="12192000" cy="6857999"/>
          </a:xfrm>
        </p:spPr>
        <p:txBody>
          <a:bodyPr>
            <a:normAutofit fontScale="90000"/>
          </a:bodyPr>
          <a:lstStyle/>
          <a:p>
            <a:pPr algn="l">
              <a:lnSpc>
                <a:spcPct val="107000"/>
              </a:lnSpc>
              <a:spcAft>
                <a:spcPts val="800"/>
              </a:spcAft>
            </a:pP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700" b="1" u="sng" dirty="0">
                <a:effectLst/>
                <a:latin typeface="Constantia" panose="02030602050306030303" pitchFamily="18" charset="0"/>
                <a:ea typeface="Calibri" panose="020F0502020204030204" pitchFamily="34" charset="0"/>
                <a:cs typeface="Times New Roman" panose="02020603050405020304" pitchFamily="18" charset="0"/>
              </a:rPr>
              <a:t>Payload type:</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stored </a:t>
            </a:r>
            <a:r>
              <a:rPr lang="en-IN" sz="1800" dirty="0" err="1">
                <a:effectLst/>
                <a:latin typeface="Constantia" panose="02030602050306030303" pitchFamily="18" charset="0"/>
                <a:ea typeface="Calibri" panose="020F0502020204030204" pitchFamily="34" charset="0"/>
                <a:cs typeface="Times New Roman" panose="02020603050405020304" pitchFamily="18" charset="0"/>
              </a:rPr>
              <a:t>xss</a:t>
            </a:r>
            <a:r>
              <a:rPr lang="en-IN" sz="1800" dirty="0">
                <a:effectLst/>
                <a:latin typeface="Constantia" panose="02030602050306030303" pitchFamily="18" charset="0"/>
                <a:ea typeface="Calibri" panose="020F0502020204030204" pitchFamily="34" charset="0"/>
                <a:cs typeface="Times New Roman" panose="02020603050405020304" pitchFamily="18" charset="0"/>
              </a:rPr>
              <a:t> attacks</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700" b="1" u="sng" dirty="0">
                <a:effectLst/>
                <a:latin typeface="Constantia" panose="02030602050306030303" pitchFamily="18" charset="0"/>
                <a:ea typeface="Calibri" panose="020F0502020204030204" pitchFamily="34" charset="0"/>
                <a:cs typeface="Times New Roman" panose="02020603050405020304" pitchFamily="18" charset="0"/>
              </a:rPr>
              <a:t>Payload description:</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Fires when the </a:t>
            </a:r>
            <a:r>
              <a:rPr lang="en-IN" sz="1800" dirty="0">
                <a:latin typeface="Constantia" panose="02030602050306030303" pitchFamily="18" charset="0"/>
                <a:ea typeface="Calibri" panose="020F0502020204030204" pitchFamily="34" charset="0"/>
                <a:cs typeface="Times New Roman" panose="02020603050405020304" pitchFamily="18" charset="0"/>
              </a:rPr>
              <a:t>page scrolls</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700" b="1" u="sng" dirty="0">
                <a:effectLst/>
                <a:latin typeface="Constantia" panose="02030602050306030303" pitchFamily="18" charset="0"/>
                <a:ea typeface="Calibri" panose="020F0502020204030204" pitchFamily="34" charset="0"/>
                <a:cs typeface="Times New Roman" panose="02020603050405020304" pitchFamily="18" charset="0"/>
              </a:rPr>
              <a:t>Impact:</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If an attacker can control a script that is executed in the victim's browser, then they can typically fully compromise that user. Amongst other things, the attacker can:</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1)  Perform any action within the application that the user can perform.</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2)  View any information that the user is able to view.</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3)  Modify any information that the user is able to modify.</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4)  Initiate interactions with other application users, including malicious attacks, that will appear to  	originate from the initial victim user.</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800" dirty="0">
                <a:effectLst/>
                <a:latin typeface="Constantia" panose="02030602050306030303" pitchFamily="18" charset="0"/>
                <a:ea typeface="Calibri" panose="020F0502020204030204" pitchFamily="34" charset="0"/>
                <a:cs typeface="Times New Roman" panose="02020603050405020304" pitchFamily="18" charset="0"/>
              </a:rPr>
              <a:t>The self-contained nature of stored cross-site scripting exploits is particularly relevant in situations where an XSS vulnerability only affects users who are currently logged in to the application. If the XSS is reflected, then the attack must be fortuitously timed: a user who is induced to make the attacker's request at a time when they are not logged in will not be compromised. In contrast, if the XSS is stored, then the user is guaranteed to be logged in at the time they encounter the exploit.</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br>
              <a:rPr lang="en-IN" sz="1800" dirty="0">
                <a:effectLst/>
                <a:latin typeface="Constantia" panose="02030602050306030303" pitchFamily="18" charset="0"/>
                <a:ea typeface="Calibri" panose="020F0502020204030204" pitchFamily="34" charset="0"/>
                <a:cs typeface="Times New Roman" panose="02020603050405020304" pitchFamily="18" charset="0"/>
              </a:rPr>
            </a:br>
            <a:endParaRPr lang="en-IN" sz="1200" dirty="0">
              <a:latin typeface="Constantia" panose="02030602050306030303" pitchFamily="18" charset="0"/>
            </a:endParaRPr>
          </a:p>
        </p:txBody>
      </p:sp>
    </p:spTree>
    <p:extLst>
      <p:ext uri="{BB962C8B-B14F-4D97-AF65-F5344CB8AC3E}">
        <p14:creationId xmlns:p14="http://schemas.microsoft.com/office/powerpoint/2010/main" val="2920423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14876-1C1F-4A91-B700-E5E45683F3D1}"/>
              </a:ext>
            </a:extLst>
          </p:cNvPr>
          <p:cNvSpPr>
            <a:spLocks noGrp="1"/>
          </p:cNvSpPr>
          <p:nvPr>
            <p:ph type="title"/>
          </p:nvPr>
        </p:nvSpPr>
        <p:spPr>
          <a:xfrm>
            <a:off x="0" y="509954"/>
            <a:ext cx="12192000" cy="6101861"/>
          </a:xfrm>
        </p:spPr>
        <p:txBody>
          <a:bodyPr>
            <a:normAutofit fontScale="90000"/>
          </a:bodyPr>
          <a:lstStyle/>
          <a:p>
            <a:pPr algn="l">
              <a:lnSpc>
                <a:spcPct val="107000"/>
              </a:lnSpc>
              <a:spcAft>
                <a:spcPts val="800"/>
              </a:spcAft>
            </a:pPr>
            <a:r>
              <a:rPr lang="en-IN" sz="2700" b="1" u="sng" dirty="0">
                <a:effectLst/>
                <a:latin typeface="Constantia" panose="02030602050306030303" pitchFamily="18" charset="0"/>
                <a:ea typeface="Calibri" panose="020F0502020204030204" pitchFamily="34" charset="0"/>
                <a:cs typeface="Times New Roman" panose="02020603050405020304" pitchFamily="18" charset="0"/>
              </a:rPr>
              <a:t>Mitigation: </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You need a security encoding library. Writing these encoders is not tremendously difficult, but there are quite a few hidden pitfalls. For example, you might be tempted to use some of the escaping shortcuts like \" in JavaScript. However, these values are dangerous and may be misinterpreted by the nested parsers in the browser. You might also forget to escape the escape character, which attackers can use to neutralize your attempts to be safe. We recommend using a security-focused encoding library to make sure these rules are properly implemented.</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Microsoft provides a System. </a:t>
            </a:r>
            <a:r>
              <a:rPr lang="en-IN" sz="1700" dirty="0" err="1">
                <a:effectLst/>
                <a:latin typeface="Constantia" panose="02030602050306030303" pitchFamily="18" charset="0"/>
                <a:ea typeface="Calibri" panose="020F0502020204030204" pitchFamily="34" charset="0"/>
                <a:cs typeface="Times New Roman" panose="02020603050405020304" pitchFamily="18" charset="0"/>
              </a:rPr>
              <a:t>Web.Security.AntiXss.AntiXssEncoder</a:t>
            </a:r>
            <a:r>
              <a:rPr lang="en-IN" sz="1700" dirty="0">
                <a:effectLst/>
                <a:latin typeface="Constantia" panose="02030602050306030303" pitchFamily="18" charset="0"/>
                <a:ea typeface="Calibri" panose="020F0502020204030204" pitchFamily="34" charset="0"/>
                <a:cs typeface="Times New Roman" panose="02020603050405020304" pitchFamily="18" charset="0"/>
              </a:rPr>
              <a:t> Class for .NET 4.5 to 4.8, and </a:t>
            </a:r>
            <a:r>
              <a:rPr lang="en-IN" sz="1700" dirty="0" err="1">
                <a:effectLst/>
                <a:latin typeface="Constantia" panose="02030602050306030303" pitchFamily="18" charset="0"/>
                <a:ea typeface="Calibri" panose="020F0502020204030204" pitchFamily="34" charset="0"/>
                <a:cs typeface="Times New Roman" panose="02020603050405020304" pitchFamily="18" charset="0"/>
              </a:rPr>
              <a:t>ASP.Net</a:t>
            </a:r>
            <a:r>
              <a:rPr lang="en-IN" sz="1700" dirty="0">
                <a:effectLst/>
                <a:latin typeface="Constantia" panose="02030602050306030303" pitchFamily="18" charset="0"/>
                <a:ea typeface="Calibri" panose="020F0502020204030204" pitchFamily="34" charset="0"/>
                <a:cs typeface="Times New Roman" panose="02020603050405020304" pitchFamily="18" charset="0"/>
              </a:rPr>
              <a:t> Core has a few (limited) built-in features. ASP.NET 2.0 Framework has built-in Validate Request function that provides  limited sanitization.</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The OWASP Java Encoder Project provides a high-performance encoding library for Java.    </a:t>
            </a:r>
            <a:br>
              <a:rPr lang="en-IN" sz="1700" dirty="0">
                <a:latin typeface="Constantia" panose="02030602050306030303" pitchFamily="18" charset="0"/>
                <a:ea typeface="Calibri" panose="020F0502020204030204" pitchFamily="34" charset="0"/>
                <a:cs typeface="Times New Roman" panose="02020603050405020304" pitchFamily="18" charset="0"/>
              </a:rPr>
            </a:br>
            <a:br>
              <a:rPr lang="en-IN" sz="1700" dirty="0">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You have multiple ways to prevent an XSS, but he most efficient of them are as discussed here:</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1)</a:t>
            </a:r>
            <a:r>
              <a:rPr lang="en-IN" sz="1700" dirty="0">
                <a:effectLst/>
                <a:latin typeface="Constantia" panose="02030602050306030303" pitchFamily="18" charset="0"/>
                <a:ea typeface="Calibri" panose="020F0502020204030204" pitchFamily="34" charset="0"/>
                <a:cs typeface="Times New Roman" panose="02020603050405020304" pitchFamily="18" charset="0"/>
              </a:rPr>
              <a:t>Applying appropriate response headers</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2)</a:t>
            </a:r>
            <a:r>
              <a:rPr lang="en-IN" sz="1700" dirty="0">
                <a:effectLst/>
                <a:latin typeface="Constantia" panose="02030602050306030303" pitchFamily="18" charset="0"/>
                <a:ea typeface="Calibri" panose="020F0502020204030204" pitchFamily="34" charset="0"/>
                <a:cs typeface="Times New Roman" panose="02020603050405020304" pitchFamily="18" charset="0"/>
              </a:rPr>
              <a:t>Using an Auto-Escaping Template System</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3)</a:t>
            </a:r>
            <a:r>
              <a:rPr lang="en-IN" sz="1700" dirty="0">
                <a:effectLst/>
                <a:latin typeface="Constantia" panose="02030602050306030303" pitchFamily="18" charset="0"/>
                <a:ea typeface="Calibri" panose="020F0502020204030204" pitchFamily="34" charset="0"/>
                <a:cs typeface="Times New Roman" panose="02020603050405020304" pitchFamily="18" charset="0"/>
              </a:rPr>
              <a:t>Never Insert Untrusted Data Except in Allowed Locations</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4)</a:t>
            </a:r>
            <a:r>
              <a:rPr lang="en-IN" sz="1700" dirty="0">
                <a:effectLst/>
                <a:latin typeface="Constantia" panose="02030602050306030303" pitchFamily="18" charset="0"/>
                <a:ea typeface="Calibri" panose="020F0502020204030204" pitchFamily="34" charset="0"/>
                <a:cs typeface="Times New Roman" panose="02020603050405020304" pitchFamily="18" charset="0"/>
              </a:rPr>
              <a:t>HTML Encode Before Inserting Untrusted Data into HTML Element Content</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5)</a:t>
            </a:r>
            <a:r>
              <a:rPr lang="en-IN" sz="1700" dirty="0">
                <a:effectLst/>
                <a:latin typeface="Constantia" panose="02030602050306030303" pitchFamily="18" charset="0"/>
                <a:ea typeface="Calibri" panose="020F0502020204030204" pitchFamily="34" charset="0"/>
                <a:cs typeface="Times New Roman" panose="02020603050405020304" pitchFamily="18" charset="0"/>
              </a:rPr>
              <a:t>Attribute Encode Before Inserting Untrusted Data into HTML Common Attributes</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6)</a:t>
            </a:r>
            <a:r>
              <a:rPr lang="en-IN" sz="1700" dirty="0">
                <a:effectLst/>
                <a:latin typeface="Constantia" panose="02030602050306030303" pitchFamily="18" charset="0"/>
                <a:ea typeface="Calibri" panose="020F0502020204030204" pitchFamily="34" charset="0"/>
                <a:cs typeface="Times New Roman" panose="02020603050405020304" pitchFamily="18" charset="0"/>
              </a:rPr>
              <a:t>JavaScript Encode Before Inserting Untrusted Data into JavaScript Data Values</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7)</a:t>
            </a:r>
            <a:r>
              <a:rPr lang="en-IN" sz="1700" dirty="0">
                <a:effectLst/>
                <a:latin typeface="Constantia" panose="02030602050306030303" pitchFamily="18" charset="0"/>
                <a:ea typeface="Calibri" panose="020F0502020204030204" pitchFamily="34" charset="0"/>
                <a:cs typeface="Times New Roman" panose="02020603050405020304" pitchFamily="18" charset="0"/>
              </a:rPr>
              <a:t>HTML Encode JSON values in an HTML context and read the data with </a:t>
            </a:r>
            <a:r>
              <a:rPr lang="en-IN" sz="1700" dirty="0" err="1">
                <a:effectLst/>
                <a:latin typeface="Constantia" panose="02030602050306030303" pitchFamily="18" charset="0"/>
                <a:ea typeface="Calibri" panose="020F0502020204030204" pitchFamily="34" charset="0"/>
                <a:cs typeface="Times New Roman" panose="02020603050405020304" pitchFamily="18" charset="0"/>
              </a:rPr>
              <a:t>JSON.parse</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8)</a:t>
            </a:r>
            <a:r>
              <a:rPr lang="en-IN" sz="1700" dirty="0">
                <a:effectLst/>
                <a:latin typeface="Constantia" panose="02030602050306030303" pitchFamily="18" charset="0"/>
                <a:ea typeface="Calibri" panose="020F0502020204030204" pitchFamily="34" charset="0"/>
                <a:cs typeface="Times New Roman" panose="02020603050405020304" pitchFamily="18" charset="0"/>
              </a:rPr>
              <a:t>CSS Encode And Strictly Validate Before Inserting Untrusted Data into HTML Style Property 	  	    		    	    Values</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9)</a:t>
            </a:r>
            <a:r>
              <a:rPr lang="en-IN" sz="1700" dirty="0">
                <a:effectLst/>
                <a:latin typeface="Constantia" panose="02030602050306030303" pitchFamily="18" charset="0"/>
                <a:ea typeface="Calibri" panose="020F0502020204030204" pitchFamily="34" charset="0"/>
                <a:cs typeface="Times New Roman" panose="02020603050405020304" pitchFamily="18" charset="0"/>
              </a:rPr>
              <a:t>Sanitize HTML Markup with a Library Designed for the Job</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10)</a:t>
            </a:r>
            <a:r>
              <a:rPr lang="en-IN" sz="1700" dirty="0">
                <a:effectLst/>
                <a:latin typeface="Constantia" panose="02030602050306030303" pitchFamily="18" charset="0"/>
                <a:ea typeface="Calibri" panose="020F0502020204030204" pitchFamily="34" charset="0"/>
                <a:cs typeface="Times New Roman" panose="02020603050405020304" pitchFamily="18" charset="0"/>
              </a:rPr>
              <a:t>Use HTTP Only cookie flag</a:t>
            </a:r>
            <a:br>
              <a:rPr lang="en-IN" sz="1700" dirty="0">
                <a:effectLst/>
                <a:latin typeface="Constantia" panose="02030602050306030303" pitchFamily="18" charset="0"/>
                <a:ea typeface="Calibri" panose="020F0502020204030204" pitchFamily="34" charset="0"/>
                <a:cs typeface="Times New Roman" panose="02020603050405020304" pitchFamily="18" charset="0"/>
              </a:rPr>
            </a:br>
            <a:r>
              <a:rPr lang="en-IN" sz="1700" dirty="0">
                <a:effectLst/>
                <a:latin typeface="Constantia" panose="02030602050306030303" pitchFamily="18" charset="0"/>
                <a:ea typeface="Calibri" panose="020F0502020204030204" pitchFamily="34" charset="0"/>
                <a:cs typeface="Times New Roman" panose="02020603050405020304" pitchFamily="18" charset="0"/>
              </a:rPr>
              <a:t>	</a:t>
            </a:r>
            <a:r>
              <a:rPr lang="en-IN" sz="1700" b="1" dirty="0">
                <a:effectLst/>
                <a:latin typeface="Constantia" panose="02030602050306030303" pitchFamily="18" charset="0"/>
                <a:ea typeface="Calibri" panose="020F0502020204030204" pitchFamily="34" charset="0"/>
                <a:cs typeface="Times New Roman" panose="02020603050405020304" pitchFamily="18" charset="0"/>
              </a:rPr>
              <a:t>11)</a:t>
            </a:r>
            <a:r>
              <a:rPr lang="en-IN" sz="1700" dirty="0">
                <a:effectLst/>
                <a:latin typeface="Constantia" panose="02030602050306030303" pitchFamily="18" charset="0"/>
                <a:ea typeface="Calibri" panose="020F0502020204030204" pitchFamily="34" charset="0"/>
                <a:cs typeface="Times New Roman" panose="02020603050405020304" pitchFamily="18" charset="0"/>
              </a:rPr>
              <a:t>Implement Content Security </a:t>
            </a:r>
            <a:r>
              <a:rPr lang="en-IN" sz="1700" dirty="0" err="1">
                <a:effectLst/>
                <a:latin typeface="Constantia" panose="02030602050306030303" pitchFamily="18" charset="0"/>
                <a:ea typeface="Calibri" panose="020F0502020204030204" pitchFamily="34" charset="0"/>
                <a:cs typeface="Times New Roman" panose="02020603050405020304" pitchFamily="18" charset="0"/>
              </a:rPr>
              <a:t>PolicY</a:t>
            </a:r>
            <a:br>
              <a:rPr lang="en-IN" sz="1800" dirty="0">
                <a:effectLst/>
                <a:latin typeface="Constantia" panose="02030602050306030303" pitchFamily="18" charset="0"/>
                <a:ea typeface="Calibri" panose="020F0502020204030204" pitchFamily="34" charset="0"/>
                <a:cs typeface="Times New Roman" panose="02020603050405020304" pitchFamily="18" charset="0"/>
              </a:rPr>
            </a:br>
            <a:r>
              <a:rPr lang="en-IN" sz="2200" b="1" dirty="0" err="1">
                <a:effectLst/>
                <a:latin typeface="Constantia" panose="02030602050306030303" pitchFamily="18" charset="0"/>
                <a:ea typeface="Calibri" panose="020F0502020204030204" pitchFamily="34" charset="0"/>
                <a:cs typeface="Times New Roman" panose="02020603050405020304" pitchFamily="18" charset="0"/>
              </a:rPr>
              <a:t>poc</a:t>
            </a:r>
            <a:r>
              <a:rPr lang="en-IN" sz="2200" b="1" dirty="0">
                <a:effectLst/>
                <a:latin typeface="Constantia" panose="02030602050306030303" pitchFamily="18" charset="0"/>
                <a:ea typeface="Calibri" panose="020F0502020204030204" pitchFamily="34" charset="0"/>
                <a:cs typeface="Times New Roman" panose="02020603050405020304" pitchFamily="18" charset="0"/>
              </a:rPr>
              <a:t> SCREENSHOTS AND VIDEO ARE ATTACHED BELOW</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sz="1600" dirty="0">
              <a:latin typeface="Constantia" panose="02030602050306030303" pitchFamily="18" charset="0"/>
            </a:endParaRPr>
          </a:p>
        </p:txBody>
      </p:sp>
    </p:spTree>
    <p:extLst>
      <p:ext uri="{BB962C8B-B14F-4D97-AF65-F5344CB8AC3E}">
        <p14:creationId xmlns:p14="http://schemas.microsoft.com/office/powerpoint/2010/main" val="1471500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ASK 3">
            <a:hlinkClick r:id="" action="ppaction://media"/>
            <a:extLst>
              <a:ext uri="{FF2B5EF4-FFF2-40B4-BE49-F238E27FC236}">
                <a16:creationId xmlns:a16="http://schemas.microsoft.com/office/drawing/2014/main" id="{10AF0714-C75D-4213-AE82-3F51785158A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722675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5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040165-94E1-4641-BD95-797A375BEE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51287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38D5905-1651-482E-8BC1-D7DBE5CAF7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371936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9AEBE76-814F-424C-949F-50DE978CBE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182569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A4840A-C3DB-43E6-9DA4-4B263D420E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594544654"/>
      </p:ext>
    </p:extLst>
  </p:cSld>
  <p:clrMapOvr>
    <a:masterClrMapping/>
  </p:clrMapOvr>
</p:sld>
</file>

<file path=ppt/theme/theme1.xml><?xml version="1.0" encoding="utf-8"?>
<a:theme xmlns:a="http://schemas.openxmlformats.org/drawingml/2006/main" name="Slic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42000"/>
                <a:satMod val="200000"/>
                <a:lumMod val="118000"/>
              </a:schemeClr>
            </a:gs>
            <a:gs pos="100000">
              <a:schemeClr val="phClr">
                <a:shade val="94000"/>
                <a:hueMod val="22000"/>
                <a:satMod val="220000"/>
                <a:lumMod val="6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903AAAE-3EA5-424A-B142-CC51DC1F897D}"/>
    </a:ext>
  </a:extLst>
</a:theme>
</file>

<file path=docProps/app.xml><?xml version="1.0" encoding="utf-8"?>
<Properties xmlns="http://schemas.openxmlformats.org/officeDocument/2006/extended-properties" xmlns:vt="http://schemas.openxmlformats.org/officeDocument/2006/docPropsVTypes">
  <Template>Slice</Template>
  <TotalTime>268</TotalTime>
  <Words>813</Words>
  <Application>Microsoft Office PowerPoint</Application>
  <PresentationFormat>Widescreen</PresentationFormat>
  <Paragraphs>5</Paragraphs>
  <Slides>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Algerian</vt:lpstr>
      <vt:lpstr>Calibri</vt:lpstr>
      <vt:lpstr>Century Gothic</vt:lpstr>
      <vt:lpstr>Constantia</vt:lpstr>
      <vt:lpstr>Segoe UI Black</vt:lpstr>
      <vt:lpstr>Wingdings 3</vt:lpstr>
      <vt:lpstr>Slice</vt:lpstr>
      <vt:lpstr>TASK -3</vt:lpstr>
      <vt:lpstr>     TITLE:Found stored cross-site scripting in Vulnweb.com   Domain:   http://vulnweb.com   Subdomain:   http://testasp.vulnweb.com/search   Steps to reproduce:   Step 1:  Visit http://testasp.vulnweb.com/ using Firefox esr Step 2:  On the top menu you will find a search option. Step 3:  Click on it and you will be prompted with the Search box. Step 4:  Then the "GET" request was intercepted in Burp Suite Step 5:  Now different payloads for XSS was injected in the search box using intruder tab and                            multiple payloads were used to brute force for finding the vulnerabilities.  Step 6:  Then the intercept was stopped and the web responses were viewed in the Firefox. Step 7:  A stored cross-site script vulnerability was found and then verified using the Firefox.  Pay load used: &lt;body onscroll=alert(69)&gt;&lt;div style=height:5000px&gt;&lt;/div&gt;&lt;div id=x&gt;&lt;/div&gt; </vt:lpstr>
      <vt:lpstr>   Payload type: stored xss attacks   Payload description: Fires when the page scrolls   Impact:   If an attacker can control a script that is executed in the victim's browser, then they can typically fully compromise that user. Amongst other things, the attacker can:     1)  Perform any action within the application that the user can perform.     2)  View any information that the user is able to view.     3)  Modify any information that the user is able to modify.     4)  Initiate interactions with other application users, including malicious attacks, that will appear to   originate from the initial victim user.      The self-contained nature of stored cross-site scripting exploits is particularly relevant in situations where an XSS vulnerability only affects users who are currently logged in to the application. If the XSS is reflected, then the attack must be fortuitously timed: a user who is induced to make the attacker's request at a time when they are not logged in will not be compromised. In contrast, if the XSS is stored, then the user is guaranteed to be logged in at the time they encounter the exploit.  </vt:lpstr>
      <vt:lpstr>Mitigation:   You need a security encoding library. Writing these encoders is not tremendously difficult, but there are quite a few hidden pitfalls. For example, you might be tempted to use some of the escaping shortcuts like \" in JavaScript. However, these values are dangerous and may be misinterpreted by the nested parsers in the browser. You might also forget to escape the escape character, which attackers can use to neutralize your attempts to be safe. We recommend using a security-focused encoding library to make sure these rules are properly implemented. Microsoft provides a System. Web.Security.AntiXss.AntiXssEncoder Class for .NET 4.5 to 4.8, and ASP.Net Core has a few (limited) built-in features. ASP.NET 2.0 Framework has built-in Validate Request function that provides  limited sanitization. The OWASP Java Encoder Project provides a high-performance encoding library for Java.      You have multiple ways to prevent an XSS, but he most efficient of them are as discussed here:  1)Applying appropriate response headers  2)Using an Auto-Escaping Template System  3)Never Insert Untrusted Data Except in Allowed Locations  4)HTML Encode Before Inserting Untrusted Data into HTML Element Content  5)Attribute Encode Before Inserting Untrusted Data into HTML Common Attributes  6)JavaScript Encode Before Inserting Untrusted Data into JavaScript Data Values  7)HTML Encode JSON values in an HTML context and read the data with JSON.parse  8)CSS Encode And Strictly Validate Before Inserting Untrusted Data into HTML Style Property                    Values  9)Sanitize HTML Markup with a Library Designed for the Job  10)Use HTTP Only cookie flag  11)Implement Content Security PolicY poc SCREENSHOTS AND VIDEO ARE ATTACHED BELOW </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-3</dc:title>
  <dc:creator>Baivab Manish Patnaik</dc:creator>
  <cp:lastModifiedBy>Baivab Manish Patnaik</cp:lastModifiedBy>
  <cp:revision>4</cp:revision>
  <dcterms:created xsi:type="dcterms:W3CDTF">2021-08-14T17:32:49Z</dcterms:created>
  <dcterms:modified xsi:type="dcterms:W3CDTF">2021-08-17T18:52:45Z</dcterms:modified>
</cp:coreProperties>
</file>

<file path=docProps/thumbnail.jpeg>
</file>